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391" r:id="rId2"/>
    <p:sldId id="328" r:id="rId3"/>
    <p:sldId id="299" r:id="rId4"/>
    <p:sldId id="319" r:id="rId5"/>
    <p:sldId id="300" r:id="rId6"/>
    <p:sldId id="376" r:id="rId7"/>
    <p:sldId id="338" r:id="rId8"/>
    <p:sldId id="327" r:id="rId9"/>
    <p:sldId id="385" r:id="rId10"/>
    <p:sldId id="378" r:id="rId11"/>
    <p:sldId id="382" r:id="rId12"/>
    <p:sldId id="386" r:id="rId13"/>
    <p:sldId id="390" r:id="rId14"/>
    <p:sldId id="384" r:id="rId15"/>
    <p:sldId id="388" r:id="rId16"/>
    <p:sldId id="380" r:id="rId17"/>
    <p:sldId id="383" r:id="rId18"/>
    <p:sldId id="381" r:id="rId19"/>
    <p:sldId id="379" r:id="rId20"/>
    <p:sldId id="387" r:id="rId21"/>
    <p:sldId id="342" r:id="rId22"/>
    <p:sldId id="370" r:id="rId23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00CC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68" autoAdjust="0"/>
    <p:restoredTop sz="86364" autoAdjust="0"/>
  </p:normalViewPr>
  <p:slideViewPr>
    <p:cSldViewPr>
      <p:cViewPr varScale="1">
        <p:scale>
          <a:sx n="93" d="100"/>
          <a:sy n="93" d="100"/>
        </p:scale>
        <p:origin x="444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-1675" y="-62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" y="3"/>
            <a:ext cx="3043979" cy="465615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7537" y="3"/>
            <a:ext cx="3043979" cy="465615"/>
          </a:xfrm>
          <a:prstGeom prst="rect">
            <a:avLst/>
          </a:prstGeom>
        </p:spPr>
        <p:txBody>
          <a:bodyPr vert="horz" lIns="93275" tIns="46637" rIns="93275" bIns="46637" rtlCol="0"/>
          <a:lstStyle>
            <a:lvl1pPr algn="r">
              <a:defRPr sz="1200"/>
            </a:lvl1pPr>
          </a:lstStyle>
          <a:p>
            <a:fld id="{CF354633-9ED1-43A3-9A03-4BB9F5FF7D35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" y="8841888"/>
            <a:ext cx="3043979" cy="465615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7537" y="8841888"/>
            <a:ext cx="3043979" cy="465615"/>
          </a:xfrm>
          <a:prstGeom prst="rect">
            <a:avLst/>
          </a:prstGeom>
        </p:spPr>
        <p:txBody>
          <a:bodyPr vert="horz" lIns="93275" tIns="46637" rIns="93275" bIns="46637" rtlCol="0" anchor="b"/>
          <a:lstStyle>
            <a:lvl1pPr algn="r">
              <a:defRPr sz="1200"/>
            </a:lvl1pPr>
          </a:lstStyle>
          <a:p>
            <a:fld id="{71856ACA-F36F-424F-8DC9-1513930167A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6969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00" tIns="46650" rIns="93300" bIns="4665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00" tIns="46650" rIns="93300" bIns="46650" rtlCol="0"/>
          <a:lstStyle>
            <a:lvl1pPr algn="r">
              <a:defRPr sz="1200"/>
            </a:lvl1pPr>
          </a:lstStyle>
          <a:p>
            <a:fld id="{FE0569D8-E67A-452A-81EB-B5423B0F9CA7}" type="datetimeFigureOut">
              <a:rPr lang="en-US" smtClean="0"/>
              <a:t>1/31/2018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00" tIns="46650" rIns="93300" bIns="4665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00" tIns="46650" rIns="93300" bIns="4665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1"/>
            <a:ext cx="3043343" cy="465455"/>
          </a:xfrm>
          <a:prstGeom prst="rect">
            <a:avLst/>
          </a:prstGeom>
        </p:spPr>
        <p:txBody>
          <a:bodyPr vert="horz" lIns="93300" tIns="46650" rIns="93300" bIns="4665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1"/>
            <a:ext cx="3043343" cy="465455"/>
          </a:xfrm>
          <a:prstGeom prst="rect">
            <a:avLst/>
          </a:prstGeom>
        </p:spPr>
        <p:txBody>
          <a:bodyPr vert="horz" lIns="93300" tIns="46650" rIns="93300" bIns="46650" rtlCol="0" anchor="b"/>
          <a:lstStyle>
            <a:lvl1pPr algn="r">
              <a:defRPr sz="1200"/>
            </a:lvl1pPr>
          </a:lstStyle>
          <a:p>
            <a:fld id="{0C9BD0BF-0EA2-4769-BBA5-FECEAD4158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1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Good Morning/ Afternoon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7696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41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0661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2708" indent="-172708">
              <a:buFont typeface="Arial" panose="020B0604020202020204" pitchFamily="34" charset="0"/>
              <a:buChar char="•"/>
            </a:pPr>
            <a:r>
              <a:rPr lang="en-US" sz="1400" b="1" dirty="0"/>
              <a:t>Outline of presentation</a:t>
            </a:r>
          </a:p>
          <a:p>
            <a:endParaRPr lang="en-US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2141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689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5280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6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846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3730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9BD0BF-0EA2-4769-BBA5-FECEAD4158A5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63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05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15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64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96000" y="6324600"/>
            <a:ext cx="2133600" cy="365125"/>
          </a:xfrm>
        </p:spPr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894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16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27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618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7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2304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6669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08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C3552-6A64-44CE-8641-0F8CE5CCF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107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2C3552-6A64-44CE-8641-0F8CE5CCFEB7}" type="slidenum">
              <a:rPr lang="en-US" smtClean="0"/>
              <a:t>1</a:t>
            </a:fld>
            <a:endParaRPr lang="en-US" dirty="0"/>
          </a:p>
        </p:txBody>
      </p:sp>
      <p:pic>
        <p:nvPicPr>
          <p:cNvPr id="1026" name="Picture 2" descr="C:\Users\105521\AppData\Local\Microsoft\Windows\Temporary Internet Files\Content.Outlook\NHTJIRVA\OMES-PPT Slide-06No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281"/>
            <a:ext cx="914257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527" y="533400"/>
            <a:ext cx="2996946" cy="1447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929640" y="2551837"/>
            <a:ext cx="7848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1F497D"/>
                </a:solidFill>
                <a:latin typeface="Helvetica" pitchFamily="34" charset="0"/>
                <a:ea typeface="+mj-ea"/>
                <a:cs typeface="Arial" panose="020B0604020202020204" pitchFamily="34" charset="0"/>
              </a:rPr>
              <a:t>Insurance </a:t>
            </a:r>
            <a:r>
              <a:rPr lang="en-US" sz="5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Arial" panose="020B0604020202020204" pitchFamily="34" charset="0"/>
              </a:rPr>
              <a:t>Coordinator </a:t>
            </a:r>
            <a:r>
              <a:rPr lang="en-US" sz="5400" b="1" dirty="0">
                <a:solidFill>
                  <a:srgbClr val="1F497D"/>
                </a:solidFill>
                <a:latin typeface="Helvetica" pitchFamily="34" charset="0"/>
                <a:ea typeface="+mj-ea"/>
                <a:cs typeface="Arial" panose="020B0604020202020204" pitchFamily="34" charset="0"/>
              </a:rPr>
              <a:t>ESS </a:t>
            </a:r>
            <a:r>
              <a:rPr lang="en-US" sz="5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Arial" panose="020B0604020202020204" pitchFamily="34" charset="0"/>
              </a:rPr>
              <a:t>Training</a:t>
            </a:r>
          </a:p>
          <a:p>
            <a:pPr algn="ctr"/>
            <a:endParaRPr lang="en-US" sz="16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8001000" y="6346608"/>
            <a:ext cx="77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3724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4941665"/>
            <a:ext cx="5486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Presented by the </a:t>
            </a:r>
          </a:p>
          <a:p>
            <a:pPr algn="ctr"/>
            <a:r>
              <a:rPr lang="en-US" sz="2000" dirty="0" smtClean="0"/>
              <a:t>Employees Group Insurance Division</a:t>
            </a:r>
          </a:p>
          <a:p>
            <a:pPr algn="ctr"/>
            <a:r>
              <a:rPr lang="en-US" sz="2000" dirty="0" smtClean="0"/>
              <a:t>Member Accounts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26075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229600" cy="9906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-381000"/>
            <a:ext cx="8610600" cy="15240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US" sz="4200" b="1" dirty="0" smtClean="0">
              <a:solidFill>
                <a:srgbClr val="1F497D"/>
              </a:solidFill>
              <a:effectLst>
                <a:outerShdw blurRad="50800" dist="38100" dir="8100000" algn="tr" rotWithShape="0">
                  <a:srgbClr val="C00000">
                    <a:alpha val="40000"/>
                  </a:srgbClr>
                </a:outerShdw>
              </a:effectLst>
              <a:latin typeface="Helvetica" pitchFamily="34" charset="0"/>
              <a:ea typeface="+mj-ea"/>
              <a:cs typeface="+mj-cs"/>
            </a:endParaRPr>
          </a:p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</a:p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  <a:r>
              <a:rPr lang="en-US" sz="70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Steps for New Hire Enrollment </a:t>
            </a:r>
            <a:endParaRPr lang="en-US" sz="7000" dirty="0"/>
          </a:p>
        </p:txBody>
      </p:sp>
      <p:sp>
        <p:nvSpPr>
          <p:cNvPr id="5" name="TextBox 4"/>
          <p:cNvSpPr txBox="1"/>
          <p:nvPr/>
        </p:nvSpPr>
        <p:spPr>
          <a:xfrm>
            <a:off x="723900" y="1524000"/>
            <a:ext cx="8229600" cy="39056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Select Create Member.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Enter SSN and date of birth </a:t>
            </a:r>
            <a:r>
              <a:rPr lang="en-US" sz="3200" dirty="0"/>
              <a:t>– s</a:t>
            </a:r>
            <a:r>
              <a:rPr lang="en-US" sz="3200" dirty="0" smtClean="0"/>
              <a:t>elect Next.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Enter employee information – </a:t>
            </a:r>
            <a:r>
              <a:rPr lang="en-US" sz="3200" dirty="0"/>
              <a:t>s</a:t>
            </a:r>
            <a:r>
              <a:rPr lang="en-US" sz="3200" dirty="0" smtClean="0"/>
              <a:t>elect Finish.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Dependent tab – select Add Dependent, then Next.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Enrollment tab – select Process Life Events, then New Hire.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Enrollment Wizard opens.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3882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76200"/>
            <a:ext cx="8610600" cy="198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Enrollment Wizard – New Hire 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838200"/>
            <a:ext cx="832104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b="1" dirty="0"/>
              <a:t>EVENT DETAILS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Enter start date of </a:t>
            </a:r>
            <a:r>
              <a:rPr lang="en-US" dirty="0" smtClean="0"/>
              <a:t>coverage.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Enter annual salary if employee selects age-rated </a:t>
            </a:r>
            <a:r>
              <a:rPr lang="en-US" dirty="0" smtClean="0"/>
              <a:t>life.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Select </a:t>
            </a:r>
            <a:r>
              <a:rPr lang="en-US" dirty="0" smtClean="0"/>
              <a:t>Next. </a:t>
            </a:r>
            <a:endParaRPr lang="en-US" dirty="0"/>
          </a:p>
          <a:p>
            <a:pPr>
              <a:buClr>
                <a:srgbClr val="FF0000"/>
              </a:buClr>
            </a:pPr>
            <a:r>
              <a:rPr lang="en-US" b="1" dirty="0" smtClean="0"/>
              <a:t>OPTIONS TAB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Add and select benefits.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Uses same defaults – choose plan options.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	When finished, </a:t>
            </a:r>
            <a:r>
              <a:rPr lang="en-US" dirty="0"/>
              <a:t>s</a:t>
            </a:r>
            <a:r>
              <a:rPr lang="en-US" dirty="0" smtClean="0"/>
              <a:t>elect Close.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  Select Next.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COVERED PEOPLE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Choose employee and dependents.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	Select Next. 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REVIEW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Review choices for accuracy.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If necessary, </a:t>
            </a:r>
            <a:r>
              <a:rPr lang="en-US" dirty="0"/>
              <a:t>s</a:t>
            </a:r>
            <a:r>
              <a:rPr lang="en-US" dirty="0" smtClean="0"/>
              <a:t>elect Previous and make changes.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If correct, select Confirm.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RESULTS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Complete, </a:t>
            </a:r>
            <a:r>
              <a:rPr lang="en-US" dirty="0"/>
              <a:t>then </a:t>
            </a:r>
            <a:r>
              <a:rPr lang="en-US" dirty="0" smtClean="0"/>
              <a:t>Close </a:t>
            </a:r>
            <a:r>
              <a:rPr lang="en-US" dirty="0"/>
              <a:t>on the Congratulations </a:t>
            </a:r>
            <a:r>
              <a:rPr lang="en-US" dirty="0" smtClean="0"/>
              <a:t>page.</a:t>
            </a:r>
          </a:p>
          <a:p>
            <a:endParaRPr lang="en-US" sz="2000" b="1" dirty="0"/>
          </a:p>
          <a:p>
            <a:r>
              <a:rPr lang="en-US" sz="2000" b="1" dirty="0"/>
              <a:t>Enrollment Wizard closes and </a:t>
            </a:r>
            <a:r>
              <a:rPr lang="en-US" sz="2000" b="1" dirty="0" smtClean="0"/>
              <a:t>Confirmation Statement appears.</a:t>
            </a:r>
            <a:endParaRPr lang="en-US" sz="2000" b="1" dirty="0"/>
          </a:p>
          <a:p>
            <a:r>
              <a:rPr lang="en-US" sz="2000" b="1" dirty="0" smtClean="0"/>
              <a:t>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549197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28320" y="152400"/>
            <a:ext cx="8610600" cy="198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Steps for a Transfer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764138" y="1066800"/>
            <a:ext cx="7922662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Select Create Member.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Enter SSN and </a:t>
            </a:r>
            <a:r>
              <a:rPr lang="en-US" sz="2800" dirty="0" smtClean="0"/>
              <a:t>date of </a:t>
            </a:r>
            <a:r>
              <a:rPr lang="en-US" sz="2800" dirty="0"/>
              <a:t>birth – </a:t>
            </a:r>
            <a:r>
              <a:rPr lang="en-US" sz="2800" dirty="0" smtClean="0"/>
              <a:t>select Next.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Choose member – select Next.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Choose division and enter effective date of coverage. 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Select View Member.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Enroll employee.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Check employee information </a:t>
            </a:r>
            <a:r>
              <a:rPr lang="en-US" sz="2800" dirty="0"/>
              <a:t>– </a:t>
            </a:r>
            <a:r>
              <a:rPr lang="en-US" sz="2800" dirty="0" smtClean="0"/>
              <a:t>select Finish.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Dependent </a:t>
            </a:r>
            <a:r>
              <a:rPr lang="en-US" sz="2800" dirty="0" smtClean="0"/>
              <a:t>tab </a:t>
            </a:r>
            <a:r>
              <a:rPr lang="en-US" sz="2800" dirty="0"/>
              <a:t>– </a:t>
            </a:r>
            <a:r>
              <a:rPr lang="en-US" sz="2800" dirty="0" smtClean="0"/>
              <a:t>select Add Dependent.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Enrollment </a:t>
            </a:r>
            <a:r>
              <a:rPr lang="en-US" sz="2800" dirty="0" smtClean="0"/>
              <a:t>tab – select Process </a:t>
            </a:r>
            <a:r>
              <a:rPr lang="en-US" sz="2800" dirty="0"/>
              <a:t>Life </a:t>
            </a:r>
            <a:r>
              <a:rPr lang="en-US" sz="2800" dirty="0" smtClean="0"/>
              <a:t>Events, then New Hire or Midyear Enrollment/Change.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Enrollment </a:t>
            </a:r>
            <a:r>
              <a:rPr lang="en-US" sz="2800" dirty="0"/>
              <a:t>Wizard </a:t>
            </a:r>
            <a:r>
              <a:rPr lang="en-US" sz="2800" dirty="0" smtClean="0"/>
              <a:t>opens.</a:t>
            </a:r>
            <a:endParaRPr lang="en-US" sz="2800" dirty="0"/>
          </a:p>
          <a:p>
            <a:pPr>
              <a:buClr>
                <a:srgbClr val="FF0000"/>
              </a:buClr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75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28320" y="152400"/>
            <a:ext cx="8610600" cy="198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Enrollment Wizard - Transfer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701040" y="1066800"/>
            <a:ext cx="8229600" cy="5709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b="1" dirty="0"/>
              <a:t>EVENT DETAILS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Enter start date of </a:t>
            </a:r>
            <a:r>
              <a:rPr lang="en-US" dirty="0" smtClean="0"/>
              <a:t>coverage.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Enter annual salary if employee selects </a:t>
            </a:r>
            <a:r>
              <a:rPr lang="en-US" dirty="0" smtClean="0"/>
              <a:t>age-rated life.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Select </a:t>
            </a:r>
            <a:r>
              <a:rPr lang="en-US" dirty="0" smtClean="0"/>
              <a:t>Next.</a:t>
            </a:r>
            <a:endParaRPr lang="en-US" dirty="0"/>
          </a:p>
          <a:p>
            <a:pPr>
              <a:spcBef>
                <a:spcPts val="600"/>
              </a:spcBef>
              <a:buClr>
                <a:srgbClr val="FF0000"/>
              </a:buClr>
            </a:pPr>
            <a:r>
              <a:rPr lang="en-US" b="1" dirty="0" smtClean="0"/>
              <a:t>OPTIONS TAB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Add and choose benefits.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Choose </a:t>
            </a:r>
            <a:r>
              <a:rPr lang="en-US" dirty="0"/>
              <a:t>plan </a:t>
            </a:r>
            <a:r>
              <a:rPr lang="en-US" dirty="0" smtClean="0"/>
              <a:t>options.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When finished, select Close.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en-US" dirty="0" smtClean="0"/>
              <a:t>  Select Next.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COVERED PEOPLE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Choose employee and dependents for </a:t>
            </a:r>
            <a:r>
              <a:rPr lang="en-US" dirty="0"/>
              <a:t>each </a:t>
            </a:r>
            <a:r>
              <a:rPr lang="en-US" dirty="0" smtClean="0"/>
              <a:t>benefit.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	Select Next.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REVIEW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Review choices for accuracy.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If </a:t>
            </a:r>
            <a:r>
              <a:rPr lang="en-US" dirty="0" smtClean="0"/>
              <a:t>necessary, select Previous </a:t>
            </a:r>
            <a:r>
              <a:rPr lang="en-US" dirty="0"/>
              <a:t>and make </a:t>
            </a:r>
            <a:r>
              <a:rPr lang="en-US" dirty="0" smtClean="0"/>
              <a:t>changes.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If correct, select Confirm. 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RESULTS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Complete, then Close </a:t>
            </a:r>
            <a:r>
              <a:rPr lang="en-US" dirty="0"/>
              <a:t>on the Congratulations </a:t>
            </a:r>
            <a:r>
              <a:rPr lang="en-US" dirty="0" smtClean="0"/>
              <a:t>page.</a:t>
            </a:r>
          </a:p>
          <a:p>
            <a:endParaRPr lang="en-US" b="1" dirty="0"/>
          </a:p>
          <a:p>
            <a:r>
              <a:rPr lang="en-US" b="1" dirty="0"/>
              <a:t>Enrollment Wizard closes </a:t>
            </a:r>
            <a:r>
              <a:rPr lang="en-US" b="1" dirty="0" smtClean="0"/>
              <a:t>and Confirmation Statement appears.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72486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52400"/>
            <a:ext cx="86106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Steps for Midyear Enrollment/Change </a:t>
            </a:r>
            <a:endParaRPr lang="en-US" sz="3600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143000"/>
            <a:ext cx="8153400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Use Midyear Enrollment/Change when adding a new period.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Select Member List.</a:t>
            </a:r>
            <a:endParaRPr lang="en-US" sz="32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Search for employee, select Details.</a:t>
            </a:r>
            <a:endParaRPr lang="en-US" sz="32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Go to </a:t>
            </a:r>
            <a:r>
              <a:rPr lang="en-US" sz="3200" dirty="0" smtClean="0"/>
              <a:t>Enrollment tab. </a:t>
            </a:r>
            <a:endParaRPr lang="en-US" sz="3200" dirty="0"/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 smtClean="0"/>
              <a:t>Select Process </a:t>
            </a:r>
            <a:r>
              <a:rPr lang="en-US" sz="3200" dirty="0"/>
              <a:t>Life </a:t>
            </a:r>
            <a:r>
              <a:rPr lang="en-US" sz="3200" dirty="0" smtClean="0"/>
              <a:t>Events, then Midyear Enrollment/Change.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200" dirty="0"/>
              <a:t>Enrollment Wizard </a:t>
            </a:r>
            <a:r>
              <a:rPr lang="en-US" sz="3200" dirty="0" smtClean="0"/>
              <a:t>opens.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6721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798731"/>
            <a:ext cx="799084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endParaRPr lang="en-US" b="1" dirty="0" smtClean="0"/>
          </a:p>
          <a:p>
            <a:pPr>
              <a:buClr>
                <a:srgbClr val="FF0000"/>
              </a:buClr>
            </a:pPr>
            <a:r>
              <a:rPr lang="en-US" b="1" dirty="0" smtClean="0"/>
              <a:t>EVENT DETAILS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b="1" dirty="0" smtClean="0"/>
              <a:t>	</a:t>
            </a:r>
            <a:r>
              <a:rPr lang="en-US" dirty="0"/>
              <a:t>Enter s</a:t>
            </a:r>
            <a:r>
              <a:rPr lang="en-US" dirty="0" smtClean="0"/>
              <a:t>tart </a:t>
            </a:r>
            <a:r>
              <a:rPr lang="en-US" dirty="0"/>
              <a:t>d</a:t>
            </a:r>
            <a:r>
              <a:rPr lang="en-US" dirty="0" smtClean="0"/>
              <a:t>ate </a:t>
            </a:r>
            <a:r>
              <a:rPr lang="en-US" dirty="0"/>
              <a:t>of </a:t>
            </a:r>
            <a:r>
              <a:rPr lang="en-US" dirty="0" smtClean="0"/>
              <a:t>change.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Next.</a:t>
            </a:r>
            <a:r>
              <a:rPr lang="en-US" b="1" dirty="0"/>
              <a:t>	</a:t>
            </a:r>
            <a:r>
              <a:rPr lang="en-US" b="1" dirty="0" smtClean="0"/>
              <a:t>	</a:t>
            </a:r>
          </a:p>
          <a:p>
            <a:pPr>
              <a:buClr>
                <a:srgbClr val="FF0000"/>
              </a:buClr>
            </a:pPr>
            <a:r>
              <a:rPr lang="en-US" b="1" dirty="0" smtClean="0"/>
              <a:t>OPTIONS </a:t>
            </a:r>
            <a:r>
              <a:rPr lang="en-US" b="1" dirty="0"/>
              <a:t>TAB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Add </a:t>
            </a:r>
            <a:r>
              <a:rPr lang="en-US" dirty="0"/>
              <a:t>and </a:t>
            </a:r>
            <a:r>
              <a:rPr lang="en-US" dirty="0" smtClean="0"/>
              <a:t>add benefits, if necessary.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When finished, select Close.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 smtClean="0"/>
              <a:t>    Select Next.</a:t>
            </a:r>
            <a:endParaRPr lang="en-US" dirty="0"/>
          </a:p>
          <a:p>
            <a:pPr>
              <a:buClr>
                <a:srgbClr val="FF0000"/>
              </a:buClr>
            </a:pPr>
            <a:r>
              <a:rPr lang="en-US" b="1" dirty="0"/>
              <a:t>COVERED PEOPLE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Choose employee and dependents for each benefit.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Next.</a:t>
            </a:r>
            <a:endParaRPr lang="en-US" dirty="0"/>
          </a:p>
          <a:p>
            <a:pPr>
              <a:buClr>
                <a:srgbClr val="FF0000"/>
              </a:buClr>
            </a:pPr>
            <a:r>
              <a:rPr lang="en-US" b="1" dirty="0"/>
              <a:t>REVIEW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Review </a:t>
            </a:r>
            <a:r>
              <a:rPr lang="en-US" dirty="0" smtClean="0"/>
              <a:t>choices for accuracy.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If </a:t>
            </a:r>
            <a:r>
              <a:rPr lang="en-US" dirty="0" smtClean="0"/>
              <a:t>necessary, select Previous </a:t>
            </a:r>
            <a:r>
              <a:rPr lang="en-US" dirty="0"/>
              <a:t>and </a:t>
            </a:r>
            <a:r>
              <a:rPr lang="en-US" dirty="0" smtClean="0"/>
              <a:t>make changes.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If </a:t>
            </a:r>
            <a:r>
              <a:rPr lang="en-US" dirty="0" smtClean="0"/>
              <a:t>correct, select Confirm.</a:t>
            </a:r>
            <a:endParaRPr lang="en-US" dirty="0"/>
          </a:p>
          <a:p>
            <a:pPr>
              <a:buClr>
                <a:srgbClr val="FF0000"/>
              </a:buClr>
            </a:pPr>
            <a:r>
              <a:rPr lang="en-US" b="1" dirty="0"/>
              <a:t>RESULTS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Complete, </a:t>
            </a:r>
            <a:r>
              <a:rPr lang="en-US" dirty="0"/>
              <a:t>then </a:t>
            </a:r>
            <a:r>
              <a:rPr lang="en-US" dirty="0" smtClean="0"/>
              <a:t>Close </a:t>
            </a:r>
            <a:r>
              <a:rPr lang="en-US" dirty="0"/>
              <a:t>on the Congratulations </a:t>
            </a:r>
            <a:r>
              <a:rPr lang="en-US" dirty="0" smtClean="0"/>
              <a:t>page.</a:t>
            </a:r>
            <a:endParaRPr lang="en-US" dirty="0"/>
          </a:p>
          <a:p>
            <a:endParaRPr lang="en-US" b="1" dirty="0"/>
          </a:p>
          <a:p>
            <a:r>
              <a:rPr lang="en-US" b="1" dirty="0"/>
              <a:t>Enrollment Wizard closes </a:t>
            </a:r>
            <a:r>
              <a:rPr lang="en-US" b="1" dirty="0" smtClean="0"/>
              <a:t>and Confirmation </a:t>
            </a:r>
            <a:r>
              <a:rPr lang="en-US" b="1" dirty="0"/>
              <a:t>Statement </a:t>
            </a:r>
            <a:r>
              <a:rPr lang="en-US" b="1" dirty="0" smtClean="0"/>
              <a:t>appears.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52394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F497D"/>
                </a:solidFill>
                <a:latin typeface="Helvetica" pitchFamily="34" charset="0"/>
              </a:rPr>
              <a:t>Enrollment Wizard – Midyear Enrollment/Change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928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5112" y="304800"/>
            <a:ext cx="8610600" cy="1981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Steps for a Termination </a:t>
            </a:r>
            <a:endParaRPr lang="en-US" sz="4400" dirty="0"/>
          </a:p>
        </p:txBody>
      </p:sp>
      <p:sp>
        <p:nvSpPr>
          <p:cNvPr id="5" name="TextBox 4"/>
          <p:cNvSpPr txBox="1"/>
          <p:nvPr/>
        </p:nvSpPr>
        <p:spPr>
          <a:xfrm>
            <a:off x="598875" y="1447800"/>
            <a:ext cx="8578516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 smtClean="0"/>
              <a:t>Select Member List.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 smtClean="0"/>
              <a:t>Search for employee, select Details.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 smtClean="0"/>
              <a:t>Go to Enrollment tab. 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 smtClean="0"/>
              <a:t>Select Process Life Events, then Termination. </a:t>
            </a:r>
          </a:p>
          <a:p>
            <a:pPr marL="457200" indent="-457200">
              <a:spcBef>
                <a:spcPts val="600"/>
              </a:spcBef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3000" dirty="0"/>
              <a:t>Enrollment Wizard </a:t>
            </a:r>
            <a:r>
              <a:rPr lang="en-US" sz="3000" dirty="0" smtClean="0"/>
              <a:t>opens.</a:t>
            </a:r>
          </a:p>
        </p:txBody>
      </p:sp>
    </p:spTree>
    <p:extLst>
      <p:ext uri="{BB962C8B-B14F-4D97-AF65-F5344CB8AC3E}">
        <p14:creationId xmlns:p14="http://schemas.microsoft.com/office/powerpoint/2010/main" val="1713066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228600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95300" y="228600"/>
            <a:ext cx="8610600" cy="198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2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+mj-cs"/>
              </a:rPr>
              <a:t> </a:t>
            </a:r>
            <a:r>
              <a:rPr lang="en-US" sz="40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Enrollment Wizard – Termination  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1219200"/>
            <a:ext cx="8382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b="1" dirty="0"/>
              <a:t>EVENT DETAILS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Enter </a:t>
            </a:r>
            <a:r>
              <a:rPr lang="en-US" dirty="0" smtClean="0"/>
              <a:t>termination date (last </a:t>
            </a:r>
            <a:r>
              <a:rPr lang="en-US" dirty="0"/>
              <a:t>d</a:t>
            </a:r>
            <a:r>
              <a:rPr lang="en-US" dirty="0" smtClean="0"/>
              <a:t>ay of the month of coverage).</a:t>
            </a:r>
            <a:endParaRPr lang="en-US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/>
              <a:t>	</a:t>
            </a:r>
            <a:r>
              <a:rPr lang="en-US" dirty="0" smtClean="0"/>
              <a:t>Select Next.</a:t>
            </a:r>
            <a:endParaRPr lang="en-US" dirty="0"/>
          </a:p>
          <a:p>
            <a:pPr lvl="0">
              <a:buClr>
                <a:srgbClr val="FF0000"/>
              </a:buClr>
            </a:pPr>
            <a:r>
              <a:rPr lang="en-US" b="1" dirty="0" smtClean="0">
                <a:solidFill>
                  <a:prstClr val="black"/>
                </a:solidFill>
              </a:rPr>
              <a:t>REVIEW </a:t>
            </a:r>
            <a:r>
              <a:rPr lang="en-US" b="1" dirty="0">
                <a:solidFill>
                  <a:prstClr val="black"/>
                </a:solidFill>
              </a:rPr>
              <a:t>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	Review </a:t>
            </a:r>
            <a:r>
              <a:rPr lang="en-US" dirty="0" smtClean="0">
                <a:solidFill>
                  <a:prstClr val="black"/>
                </a:solidFill>
              </a:rPr>
              <a:t>entry for accuracy.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	If </a:t>
            </a:r>
            <a:r>
              <a:rPr lang="en-US" dirty="0" smtClean="0">
                <a:solidFill>
                  <a:prstClr val="black"/>
                </a:solidFill>
              </a:rPr>
              <a:t>necessary, select Previous </a:t>
            </a:r>
            <a:r>
              <a:rPr lang="en-US" dirty="0">
                <a:solidFill>
                  <a:prstClr val="black"/>
                </a:solidFill>
              </a:rPr>
              <a:t>and </a:t>
            </a:r>
            <a:r>
              <a:rPr lang="en-US" dirty="0" smtClean="0">
                <a:solidFill>
                  <a:prstClr val="black"/>
                </a:solidFill>
              </a:rPr>
              <a:t>make changes.</a:t>
            </a:r>
            <a:endParaRPr lang="en-US" dirty="0">
              <a:solidFill>
                <a:prstClr val="black"/>
              </a:solidFill>
            </a:endParaRP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	If </a:t>
            </a:r>
            <a:r>
              <a:rPr lang="en-US" dirty="0" smtClean="0">
                <a:solidFill>
                  <a:prstClr val="black"/>
                </a:solidFill>
              </a:rPr>
              <a:t>correct, select Confirm. 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FF0000"/>
              </a:buClr>
            </a:pPr>
            <a:r>
              <a:rPr lang="en-US" b="1" dirty="0">
                <a:solidFill>
                  <a:prstClr val="black"/>
                </a:solidFill>
              </a:rPr>
              <a:t>RESULTS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dirty="0">
                <a:solidFill>
                  <a:prstClr val="black"/>
                </a:solidFill>
              </a:rPr>
              <a:t>	</a:t>
            </a:r>
            <a:r>
              <a:rPr lang="en-US" dirty="0" smtClean="0"/>
              <a:t>Select Complete, </a:t>
            </a:r>
            <a:r>
              <a:rPr lang="en-US" dirty="0"/>
              <a:t>then </a:t>
            </a:r>
            <a:r>
              <a:rPr lang="en-US" dirty="0" smtClean="0"/>
              <a:t>Close </a:t>
            </a:r>
            <a:r>
              <a:rPr lang="en-US" dirty="0"/>
              <a:t>on the Congratulations </a:t>
            </a:r>
            <a:r>
              <a:rPr lang="en-US" dirty="0" smtClean="0"/>
              <a:t>page.</a:t>
            </a:r>
            <a:endParaRPr lang="en-US" dirty="0"/>
          </a:p>
          <a:p>
            <a:pPr lvl="0"/>
            <a:endParaRPr lang="en-US" sz="2000" b="1" dirty="0">
              <a:solidFill>
                <a:prstClr val="black"/>
              </a:solidFill>
            </a:endParaRPr>
          </a:p>
          <a:p>
            <a:pPr lvl="0"/>
            <a:endParaRPr lang="en-US" sz="2000" b="1" dirty="0" smtClean="0">
              <a:solidFill>
                <a:prstClr val="black"/>
              </a:solidFill>
            </a:endParaRPr>
          </a:p>
          <a:p>
            <a:r>
              <a:rPr lang="en-US" sz="2000" b="1" dirty="0"/>
              <a:t>Enrollment Wizard closes </a:t>
            </a:r>
            <a:r>
              <a:rPr lang="en-US" sz="2000" b="1" dirty="0" smtClean="0"/>
              <a:t>and </a:t>
            </a:r>
            <a:r>
              <a:rPr lang="en-US" sz="2000" b="1" dirty="0"/>
              <a:t>Confirmation Statement </a:t>
            </a:r>
            <a:r>
              <a:rPr lang="en-US" sz="2000" b="1" dirty="0" smtClean="0"/>
              <a:t>appears.</a:t>
            </a:r>
            <a:endParaRPr lang="en-US" sz="20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30027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274638"/>
            <a:ext cx="8610600" cy="19812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Correcting Errors </a:t>
            </a:r>
            <a:endParaRPr lang="en-US" sz="4400" dirty="0"/>
          </a:p>
        </p:txBody>
      </p:sp>
      <p:sp>
        <p:nvSpPr>
          <p:cNvPr id="4" name="TextBox 3"/>
          <p:cNvSpPr txBox="1"/>
          <p:nvPr/>
        </p:nvSpPr>
        <p:spPr>
          <a:xfrm>
            <a:off x="647700" y="1295400"/>
            <a:ext cx="7848600" cy="4545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prstClr val="black"/>
                </a:solidFill>
              </a:rPr>
              <a:t>Errors made by the Insurance Coordinator can easily be corrected within 60 days </a:t>
            </a:r>
            <a:r>
              <a:rPr lang="en-US" sz="2800" kern="0" dirty="0" smtClean="0">
                <a:solidFill>
                  <a:prstClr val="black"/>
                </a:solidFill>
              </a:rPr>
              <a:t>(only current </a:t>
            </a:r>
            <a:r>
              <a:rPr lang="en-US" sz="2800" kern="0" dirty="0">
                <a:solidFill>
                  <a:prstClr val="black"/>
                </a:solidFill>
              </a:rPr>
              <a:t>month or previous </a:t>
            </a:r>
            <a:r>
              <a:rPr lang="en-US" sz="2800" kern="0" dirty="0" smtClean="0">
                <a:solidFill>
                  <a:prstClr val="black"/>
                </a:solidFill>
              </a:rPr>
              <a:t>month).  </a:t>
            </a:r>
            <a:endParaRPr lang="en-US" sz="2800" kern="0" dirty="0">
              <a:solidFill>
                <a:prstClr val="black"/>
              </a:solidFill>
            </a:endParaRPr>
          </a:p>
          <a:p>
            <a:pPr marL="342900" lvl="0" indent="-34290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prstClr val="black"/>
                </a:solidFill>
              </a:rPr>
              <a:t>After 60 days, corrections must be made </a:t>
            </a:r>
            <a:r>
              <a:rPr lang="en-US" sz="2800" kern="0" dirty="0" smtClean="0">
                <a:solidFill>
                  <a:prstClr val="black"/>
                </a:solidFill>
              </a:rPr>
              <a:t>the first </a:t>
            </a:r>
            <a:r>
              <a:rPr lang="en-US" sz="2800" kern="0" dirty="0">
                <a:solidFill>
                  <a:prstClr val="black"/>
                </a:solidFill>
              </a:rPr>
              <a:t>of the month following notification </a:t>
            </a:r>
            <a:r>
              <a:rPr lang="en-US" sz="2800" kern="0" dirty="0" smtClean="0">
                <a:solidFill>
                  <a:prstClr val="black"/>
                </a:solidFill>
              </a:rPr>
              <a:t>of errors.  </a:t>
            </a:r>
            <a:endParaRPr lang="en-US" sz="2800" kern="0" dirty="0">
              <a:solidFill>
                <a:prstClr val="black"/>
              </a:solidFill>
            </a:endParaRPr>
          </a:p>
          <a:p>
            <a:pPr marL="342900" lvl="0" indent="-34290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prstClr val="black"/>
                </a:solidFill>
              </a:rPr>
              <a:t>Please </a:t>
            </a:r>
            <a:r>
              <a:rPr lang="en-US" sz="2800" kern="0" dirty="0" smtClean="0">
                <a:solidFill>
                  <a:prstClr val="black"/>
                </a:solidFill>
              </a:rPr>
              <a:t>check summary and billing </a:t>
            </a:r>
            <a:r>
              <a:rPr lang="en-US" sz="2800" kern="0" dirty="0">
                <a:solidFill>
                  <a:prstClr val="black"/>
                </a:solidFill>
              </a:rPr>
              <a:t>carefully to find errors </a:t>
            </a:r>
            <a:r>
              <a:rPr lang="en-US" sz="2800" kern="0" dirty="0" smtClean="0">
                <a:solidFill>
                  <a:prstClr val="black"/>
                </a:solidFill>
              </a:rPr>
              <a:t>promptly.  </a:t>
            </a:r>
            <a:endParaRPr lang="en-US" sz="2800" kern="0" dirty="0">
              <a:solidFill>
                <a:prstClr val="black"/>
              </a:solidFill>
            </a:endParaRPr>
          </a:p>
          <a:p>
            <a:pPr marL="342900" lvl="0" indent="-34290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prstClr val="black"/>
                </a:solidFill>
              </a:rPr>
              <a:t>Always print a copy of the </a:t>
            </a:r>
            <a:r>
              <a:rPr lang="en-US" sz="2800" kern="0" dirty="0" smtClean="0">
                <a:solidFill>
                  <a:prstClr val="black"/>
                </a:solidFill>
              </a:rPr>
              <a:t>Confirmation Statement </a:t>
            </a:r>
            <a:r>
              <a:rPr lang="en-US" sz="2800" kern="0" dirty="0">
                <a:solidFill>
                  <a:prstClr val="black"/>
                </a:solidFill>
              </a:rPr>
              <a:t>for the </a:t>
            </a:r>
            <a:r>
              <a:rPr lang="en-US" sz="2800" kern="0" dirty="0" smtClean="0">
                <a:solidFill>
                  <a:prstClr val="black"/>
                </a:solidFill>
              </a:rPr>
              <a:t>employee </a:t>
            </a:r>
            <a:r>
              <a:rPr lang="en-US" sz="2800" kern="0" dirty="0">
                <a:solidFill>
                  <a:prstClr val="black"/>
                </a:solidFill>
              </a:rPr>
              <a:t>and have them check it </a:t>
            </a:r>
            <a:r>
              <a:rPr lang="en-US" sz="2800" kern="0" dirty="0" smtClean="0">
                <a:solidFill>
                  <a:prstClr val="black"/>
                </a:solidFill>
              </a:rPr>
              <a:t>carefully.</a:t>
            </a:r>
            <a:endParaRPr lang="en-US" sz="2800" kern="0" dirty="0">
              <a:solidFill>
                <a:prstClr val="black"/>
              </a:solidFill>
            </a:endParaRPr>
          </a:p>
          <a:p>
            <a:pPr marL="342900" lvl="0" indent="-342900" fontAlgn="base">
              <a:lnSpc>
                <a:spcPct val="80000"/>
              </a:lnSpc>
              <a:spcBef>
                <a:spcPts val="600"/>
              </a:spcBef>
              <a:spcAft>
                <a:spcPct val="0"/>
              </a:spcAft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kern="0" dirty="0">
                <a:solidFill>
                  <a:prstClr val="black"/>
                </a:solidFill>
              </a:rPr>
              <a:t>Contact </a:t>
            </a:r>
            <a:r>
              <a:rPr lang="en-US" sz="2800" kern="0" dirty="0" smtClean="0">
                <a:solidFill>
                  <a:prstClr val="black"/>
                </a:solidFill>
              </a:rPr>
              <a:t>web support </a:t>
            </a:r>
            <a:r>
              <a:rPr lang="en-US" sz="2800" kern="0" dirty="0">
                <a:solidFill>
                  <a:prstClr val="black"/>
                </a:solidFill>
              </a:rPr>
              <a:t>if you need help with a data entry </a:t>
            </a:r>
            <a:r>
              <a:rPr lang="en-US" sz="2800" kern="0" dirty="0" smtClean="0">
                <a:solidFill>
                  <a:prstClr val="black"/>
                </a:solidFill>
              </a:rPr>
              <a:t>error.</a:t>
            </a:r>
            <a:endParaRPr lang="en-US" sz="28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1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69650" y="76201"/>
            <a:ext cx="8610600" cy="914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+mj-cs"/>
              </a:rPr>
              <a:t>Steps for Correction </a:t>
            </a:r>
            <a:endParaRPr lang="en-US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1143000"/>
            <a:ext cx="73914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Use Correction to make a change in </a:t>
            </a:r>
            <a:r>
              <a:rPr lang="en-US" sz="2800" dirty="0"/>
              <a:t>a</a:t>
            </a:r>
            <a:r>
              <a:rPr lang="en-US" sz="2800" dirty="0" smtClean="0"/>
              <a:t> current active period that is within the 210-day window.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Go to Member List.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Search for </a:t>
            </a:r>
            <a:r>
              <a:rPr lang="en-US" sz="2800" dirty="0" smtClean="0"/>
              <a:t>member; select Details.</a:t>
            </a:r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Correct any errors on demographic pages.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Go to </a:t>
            </a:r>
            <a:r>
              <a:rPr lang="en-US" sz="2800" dirty="0" smtClean="0"/>
              <a:t>Enrollment tab. 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 smtClean="0"/>
              <a:t>Select Process </a:t>
            </a:r>
            <a:r>
              <a:rPr lang="en-US" sz="2800" dirty="0"/>
              <a:t>Life </a:t>
            </a:r>
            <a:r>
              <a:rPr lang="en-US" sz="2800" dirty="0" smtClean="0"/>
              <a:t>Events, then Correction.</a:t>
            </a:r>
            <a:endParaRPr lang="en-US" sz="2800" dirty="0"/>
          </a:p>
          <a:p>
            <a:pPr marL="457200" indent="-45720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2800" dirty="0"/>
              <a:t>Enrollment Wizard </a:t>
            </a:r>
            <a:r>
              <a:rPr lang="en-US" sz="2800" dirty="0" smtClean="0"/>
              <a:t>opens.</a:t>
            </a:r>
            <a:r>
              <a:rPr lang="en-US" sz="3000" dirty="0" smtClean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55157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752600"/>
            <a:ext cx="8610600" cy="2514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tx2"/>
                </a:solidFill>
                <a:latin typeface="Helvetica" pitchFamily="34" charset="0"/>
                <a:cs typeface="Arial" panose="020B0604020202020204" pitchFamily="34" charset="0"/>
              </a:rPr>
              <a:t>Welcome to </a:t>
            </a:r>
            <a:r>
              <a:rPr lang="en-US" sz="5400" b="1" dirty="0" smtClean="0">
                <a:solidFill>
                  <a:schemeClr val="tx2"/>
                </a:solidFill>
                <a:latin typeface="Helvetica" pitchFamily="34" charset="0"/>
                <a:cs typeface="Arial" panose="020B0604020202020204" pitchFamily="34" charset="0"/>
              </a:rPr>
              <a:t>Employer Self Service (ESS) Training!</a:t>
            </a:r>
          </a:p>
          <a:p>
            <a:pPr marL="0" indent="0" algn="ctr">
              <a:buNone/>
            </a:pPr>
            <a:endParaRPr lang="en-US" sz="2000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sz="2000" dirty="0" smtClean="0"/>
              <a:t>Please </a:t>
            </a:r>
            <a:r>
              <a:rPr lang="en-US" sz="2000" dirty="0"/>
              <a:t>remember to log </a:t>
            </a:r>
            <a:r>
              <a:rPr lang="en-US" sz="2000" dirty="0" smtClean="0"/>
              <a:t>in to </a:t>
            </a:r>
            <a:r>
              <a:rPr lang="en-US" sz="2000" dirty="0"/>
              <a:t>the phone system by </a:t>
            </a:r>
            <a:r>
              <a:rPr lang="en-US" sz="2000" dirty="0" smtClean="0"/>
              <a:t>calling 888-446-7584 </a:t>
            </a:r>
            <a:r>
              <a:rPr lang="en-US" sz="2000" dirty="0"/>
              <a:t>and </a:t>
            </a:r>
            <a:r>
              <a:rPr lang="en-US" sz="2000" dirty="0" smtClean="0"/>
              <a:t>using </a:t>
            </a:r>
            <a:r>
              <a:rPr lang="en-US" sz="2000" dirty="0"/>
              <a:t>participant code 856760. Thank </a:t>
            </a:r>
            <a:r>
              <a:rPr lang="en-US" sz="2000" dirty="0" smtClean="0"/>
              <a:t>you.</a:t>
            </a:r>
            <a:endParaRPr lang="en-US" sz="2000" dirty="0"/>
          </a:p>
          <a:p>
            <a:pPr marL="0" indent="0" algn="ctr">
              <a:buNone/>
            </a:pPr>
            <a:endParaRPr lang="en-US" sz="5400" b="1" dirty="0" smtClean="0">
              <a:solidFill>
                <a:schemeClr val="tx2"/>
              </a:solidFill>
              <a:effectLst>
                <a:outerShdw blurRad="50800" dist="38100" dir="8100000" algn="tr" rotWithShape="0">
                  <a:srgbClr val="C00000">
                    <a:alpha val="40000"/>
                  </a:srgbClr>
                </a:outerShdw>
              </a:effectLst>
              <a:latin typeface="Helvetica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5400" b="1" dirty="0">
              <a:solidFill>
                <a:schemeClr val="tx2"/>
              </a:solidFill>
              <a:effectLst>
                <a:outerShdw blurRad="50800" dist="38100" dir="8100000" algn="tr" rotWithShape="0">
                  <a:srgbClr val="C00000">
                    <a:alpha val="40000"/>
                  </a:srgbClr>
                </a:outerShdw>
              </a:effectLst>
              <a:latin typeface="Helvetica" pitchFamily="34" charset="0"/>
              <a:cs typeface="Arial" panose="020B0604020202020204" pitchFamily="34" charset="0"/>
            </a:endParaRPr>
          </a:p>
          <a:p>
            <a:pPr algn="ctr"/>
            <a:endParaRPr lang="en-US" sz="1800" dirty="0" smtClean="0"/>
          </a:p>
          <a:p>
            <a:pPr algn="ctr"/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20590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7620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</a:rPr>
              <a:t>Enrollment Wizard – Correction </a:t>
            </a:r>
            <a:endParaRPr lang="en-US" sz="4400" dirty="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814864"/>
            <a:ext cx="80772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endParaRPr lang="en-US" sz="2200" b="1" dirty="0" smtClean="0"/>
          </a:p>
          <a:p>
            <a:pPr>
              <a:buClr>
                <a:srgbClr val="FF0000"/>
              </a:buClr>
            </a:pPr>
            <a:r>
              <a:rPr lang="en-US" sz="1600" b="1" dirty="0"/>
              <a:t>EVENT DETAILS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</a:t>
            </a:r>
            <a:r>
              <a:rPr lang="en-US" sz="1600" dirty="0" smtClean="0"/>
              <a:t>Start date is prefilled with the most recent open period. (</a:t>
            </a:r>
            <a:r>
              <a:rPr lang="en-US" sz="1600" b="1" i="1" dirty="0" smtClean="0"/>
              <a:t>This field is not          	editable and may not display the desired date.).</a:t>
            </a:r>
            <a:endParaRPr lang="en-US" sz="1600" b="1" i="1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Select </a:t>
            </a:r>
            <a:r>
              <a:rPr lang="en-US" sz="1600" dirty="0" smtClean="0"/>
              <a:t>Next.</a:t>
            </a:r>
            <a:endParaRPr lang="en-US" sz="1600" dirty="0"/>
          </a:p>
          <a:p>
            <a:pPr>
              <a:buClr>
                <a:srgbClr val="FF0000"/>
              </a:buClr>
            </a:pPr>
            <a:r>
              <a:rPr lang="en-US" sz="1600" b="1" dirty="0" smtClean="0"/>
              <a:t>OPTIONS </a:t>
            </a:r>
            <a:r>
              <a:rPr lang="en-US" sz="1600" b="1" dirty="0"/>
              <a:t>TAB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</a:t>
            </a:r>
            <a:r>
              <a:rPr lang="en-US" sz="1600" dirty="0" smtClean="0"/>
              <a:t>Select Add to choose additional benefits, if necessary.</a:t>
            </a:r>
            <a:endParaRPr lang="en-US" sz="1600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</a:t>
            </a:r>
            <a:r>
              <a:rPr lang="en-US" sz="1600" dirty="0" smtClean="0"/>
              <a:t>When finished, select Close.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 </a:t>
            </a:r>
            <a:r>
              <a:rPr lang="en-US" sz="1600" dirty="0" smtClean="0"/>
              <a:t>   Select Next.</a:t>
            </a:r>
            <a:endParaRPr lang="en-US" sz="1600" dirty="0"/>
          </a:p>
          <a:p>
            <a:pPr>
              <a:buClr>
                <a:srgbClr val="FF0000"/>
              </a:buClr>
            </a:pPr>
            <a:r>
              <a:rPr lang="en-US" sz="1600" b="1" dirty="0" smtClean="0"/>
              <a:t>COVERED </a:t>
            </a:r>
            <a:r>
              <a:rPr lang="en-US" sz="1600" b="1" dirty="0"/>
              <a:t>PEOPLE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</a:t>
            </a:r>
            <a:r>
              <a:rPr lang="en-US" sz="1600" dirty="0" smtClean="0"/>
              <a:t>Add or drop employee and dependents for each benefit.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 </a:t>
            </a:r>
            <a:r>
              <a:rPr lang="en-US" sz="1600" dirty="0" smtClean="0"/>
              <a:t>  To drop a benefit, select the X to the right of the benefit.</a:t>
            </a:r>
            <a:endParaRPr lang="en-US" sz="1600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</a:t>
            </a:r>
            <a:r>
              <a:rPr lang="en-US" sz="1600" dirty="0" smtClean="0"/>
              <a:t>Select Next.  </a:t>
            </a:r>
            <a:endParaRPr lang="en-US" sz="1600" dirty="0"/>
          </a:p>
          <a:p>
            <a:pPr>
              <a:buClr>
                <a:srgbClr val="FF0000"/>
              </a:buClr>
            </a:pPr>
            <a:r>
              <a:rPr lang="en-US" sz="1600" b="1" dirty="0"/>
              <a:t>REVIEW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Review </a:t>
            </a:r>
            <a:r>
              <a:rPr lang="en-US" sz="1600" dirty="0" smtClean="0"/>
              <a:t>choices for accuracy.</a:t>
            </a:r>
            <a:endParaRPr lang="en-US" sz="1600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If </a:t>
            </a:r>
            <a:r>
              <a:rPr lang="en-US" sz="1600" dirty="0" smtClean="0"/>
              <a:t>necessary, select Previous </a:t>
            </a:r>
            <a:r>
              <a:rPr lang="en-US" sz="1600" dirty="0"/>
              <a:t>and </a:t>
            </a:r>
            <a:r>
              <a:rPr lang="en-US" sz="1600" dirty="0" smtClean="0"/>
              <a:t>make changes.</a:t>
            </a:r>
            <a:endParaRPr lang="en-US" sz="1600" dirty="0"/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If </a:t>
            </a:r>
            <a:r>
              <a:rPr lang="en-US" sz="1600" dirty="0" smtClean="0"/>
              <a:t>correct, select Confirm. </a:t>
            </a:r>
            <a:endParaRPr lang="en-US" sz="1600" dirty="0"/>
          </a:p>
          <a:p>
            <a:pPr>
              <a:buClr>
                <a:srgbClr val="FF0000"/>
              </a:buClr>
            </a:pPr>
            <a:r>
              <a:rPr lang="en-US" sz="1600" b="1" dirty="0"/>
              <a:t>RESULTS TAB </a:t>
            </a:r>
          </a:p>
          <a:p>
            <a:pPr marL="742950" lvl="1" indent="-285750"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600" dirty="0"/>
              <a:t>	 </a:t>
            </a:r>
            <a:r>
              <a:rPr lang="en-US" sz="1600" dirty="0" smtClean="0"/>
              <a:t>Select Complete, </a:t>
            </a:r>
            <a:r>
              <a:rPr lang="en-US" sz="1600" dirty="0"/>
              <a:t>then </a:t>
            </a:r>
            <a:r>
              <a:rPr lang="en-US" sz="1600" dirty="0" smtClean="0"/>
              <a:t>Close </a:t>
            </a:r>
            <a:r>
              <a:rPr lang="en-US" sz="1600" dirty="0"/>
              <a:t>on the Congratulations </a:t>
            </a:r>
            <a:r>
              <a:rPr lang="en-US" sz="1600" dirty="0" smtClean="0"/>
              <a:t>page.</a:t>
            </a:r>
          </a:p>
          <a:p>
            <a:pPr lvl="1">
              <a:buClr>
                <a:srgbClr val="FF0000"/>
              </a:buClr>
            </a:pPr>
            <a:endParaRPr lang="en-US" sz="1600" b="1" dirty="0" smtClean="0"/>
          </a:p>
          <a:p>
            <a:endParaRPr lang="en-US" sz="1600" b="1" dirty="0" smtClean="0"/>
          </a:p>
          <a:p>
            <a:r>
              <a:rPr lang="en-US" sz="1600" b="1" dirty="0" smtClean="0"/>
              <a:t>Enrollment </a:t>
            </a:r>
            <a:r>
              <a:rPr lang="en-US" sz="1600" b="1" dirty="0"/>
              <a:t>Wizard closes </a:t>
            </a:r>
            <a:r>
              <a:rPr lang="en-US" sz="1600" b="1" dirty="0" smtClean="0"/>
              <a:t>and </a:t>
            </a:r>
            <a:r>
              <a:rPr lang="en-US" sz="1600" b="1" dirty="0"/>
              <a:t>Confirmation Statement </a:t>
            </a:r>
            <a:r>
              <a:rPr lang="en-US" sz="1600" b="1" dirty="0" smtClean="0"/>
              <a:t>appears.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798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-152400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Registration</a:t>
            </a:r>
            <a:r>
              <a:rPr lang="en-US" sz="42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</a:rPr>
              <a:t> </a:t>
            </a:r>
            <a:endParaRPr lang="en-US" sz="4200" b="1" dirty="0">
              <a:solidFill>
                <a:schemeClr val="tx2"/>
              </a:solidFill>
              <a:effectLst>
                <a:outerShdw blurRad="50800" dist="38100" dir="8100000" algn="tr" rotWithShape="0">
                  <a:srgbClr val="C00000">
                    <a:alpha val="40000"/>
                  </a:srgbClr>
                </a:outerShdw>
              </a:effectLst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85800" y="1066800"/>
            <a:ext cx="7953984" cy="5257800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Select Register.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Review Read and Accept Page; select Accept to continue.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Enter ID emailed </a:t>
            </a:r>
            <a:r>
              <a:rPr lang="en-US" sz="10800" dirty="0"/>
              <a:t>to </a:t>
            </a:r>
            <a:r>
              <a:rPr lang="en-US" sz="10800" dirty="0" smtClean="0"/>
              <a:t>you.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Enter required information.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Select Validate.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Create username and password.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Choose security question; enter the answer.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Enter email address twice.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Select Submit. </a:t>
            </a:r>
          </a:p>
          <a:p>
            <a:pPr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10800" dirty="0" smtClean="0"/>
              <a:t>You </a:t>
            </a:r>
            <a:r>
              <a:rPr lang="en-US" sz="10800" dirty="0"/>
              <a:t>w</a:t>
            </a:r>
            <a:r>
              <a:rPr lang="en-US" sz="10800" dirty="0" smtClean="0"/>
              <a:t>ill be returned to the login page; enter new username and password. </a:t>
            </a:r>
          </a:p>
          <a:p>
            <a:pPr marL="0" indent="0">
              <a:buClr>
                <a:srgbClr val="C00000"/>
              </a:buClr>
              <a:buSzPct val="80000"/>
              <a:buNone/>
            </a:pPr>
            <a:r>
              <a:rPr lang="en-US" dirty="0"/>
              <a:t>	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479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828472" y="76200"/>
            <a:ext cx="79248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Thank You for Attending </a:t>
            </a:r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799288" y="1600200"/>
            <a:ext cx="7620000" cy="3581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WEB SUPPORT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405-717-8707</a:t>
            </a:r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800-543-6044, ext. 8707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04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152400"/>
            <a:ext cx="8229600" cy="762000"/>
          </a:xfrm>
        </p:spPr>
        <p:txBody>
          <a:bodyPr>
            <a:noAutofit/>
          </a:bodyPr>
          <a:lstStyle/>
          <a:p>
            <a:pPr algn="l"/>
            <a:r>
              <a:rPr lang="en-US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1F497D"/>
                </a:solidFill>
                <a:latin typeface="Helvetica" pitchFamily="34" charset="0"/>
                <a:cs typeface="Arial" panose="020B0604020202020204" pitchFamily="34" charset="0"/>
              </a:rPr>
              <a:t>Web Support Team</a:t>
            </a:r>
            <a:endParaRPr lang="en-US" b="1" dirty="0">
              <a:solidFill>
                <a:srgbClr val="1F497D"/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10389" y="1524000"/>
            <a:ext cx="7014411" cy="4953000"/>
          </a:xfrm>
        </p:spPr>
        <p:txBody>
          <a:bodyPr>
            <a:normAutofit fontScale="25000" lnSpcReduction="20000"/>
          </a:bodyPr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800" b="1" dirty="0">
                <a:latin typeface="+mj-lt"/>
                <a:cs typeface="Arial" panose="020B0604020202020204" pitchFamily="34" charset="0"/>
              </a:rPr>
              <a:t>Debbie Gore </a:t>
            </a:r>
            <a:r>
              <a:rPr lang="en-US" sz="12800" dirty="0" smtClean="0">
                <a:latin typeface="+mj-lt"/>
                <a:cs typeface="Arial" panose="020B0604020202020204" pitchFamily="34" charset="0"/>
              </a:rPr>
              <a:t>– Unit Manager</a:t>
            </a:r>
            <a:endParaRPr lang="en-US" sz="128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800" b="1" dirty="0" smtClean="0">
                <a:latin typeface="+mj-lt"/>
                <a:cs typeface="Arial" panose="020B0604020202020204" pitchFamily="34" charset="0"/>
              </a:rPr>
              <a:t>Zach Dawson</a:t>
            </a:r>
            <a:endParaRPr lang="en-US" sz="12800" dirty="0">
              <a:latin typeface="+mj-lt"/>
              <a:cs typeface="Arial" panose="020B0604020202020204" pitchFamily="34" charset="0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800" b="1" dirty="0" smtClean="0">
                <a:latin typeface="+mj-lt"/>
                <a:cs typeface="Arial" panose="020B0604020202020204" pitchFamily="34" charset="0"/>
              </a:rPr>
              <a:t>Elizabeth Graham</a:t>
            </a: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§"/>
            </a:pPr>
            <a:r>
              <a:rPr lang="en-US" sz="12800" b="1" dirty="0" smtClean="0">
                <a:latin typeface="+mj-lt"/>
                <a:cs typeface="Arial" panose="020B0604020202020204" pitchFamily="34" charset="0"/>
              </a:rPr>
              <a:t>Eric Woodard</a:t>
            </a:r>
          </a:p>
          <a:p>
            <a:pPr marL="0" indent="0">
              <a:buClr>
                <a:srgbClr val="FF0000"/>
              </a:buClr>
              <a:buNone/>
            </a:pPr>
            <a:endParaRPr lang="en-US" sz="9600" dirty="0">
              <a:latin typeface="+mj-lt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endParaRPr lang="en-US" dirty="0" smtClean="0">
              <a:latin typeface="+mj-lt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2800" b="1" dirty="0" smtClean="0">
                <a:cs typeface="Arial" panose="020B0604020202020204" pitchFamily="34" charset="0"/>
              </a:rPr>
              <a:t>Web Support Help Desk</a:t>
            </a:r>
          </a:p>
          <a:p>
            <a:pPr marL="0" indent="0" algn="ctr">
              <a:buNone/>
            </a:pPr>
            <a:r>
              <a:rPr lang="en-US" sz="12800" dirty="0" smtClean="0">
                <a:cs typeface="Arial" panose="020B0604020202020204" pitchFamily="34" charset="0"/>
              </a:rPr>
              <a:t>405-717-8707</a:t>
            </a:r>
          </a:p>
          <a:p>
            <a:pPr marL="0" indent="0" algn="ctr">
              <a:buNone/>
            </a:pPr>
            <a:r>
              <a:rPr lang="en-US" sz="12800" dirty="0" smtClean="0">
                <a:cs typeface="Arial" panose="020B0604020202020204" pitchFamily="34" charset="0"/>
              </a:rPr>
              <a:t>800-543-6044, ext. 8707</a:t>
            </a:r>
          </a:p>
          <a:p>
            <a:pPr marL="0" indent="0" algn="ctr">
              <a:buNone/>
            </a:pPr>
            <a:r>
              <a:rPr lang="en-US" sz="12800" dirty="0" smtClean="0">
                <a:cs typeface="Arial" panose="020B0604020202020204" pitchFamily="34" charset="0"/>
              </a:rPr>
              <a:t>Monday – Friday    8:00 a.m. – 4:30 p.m.</a:t>
            </a:r>
            <a:endParaRPr lang="en-US" sz="12800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sz="10000" dirty="0" smtClean="0">
                <a:cs typeface="Arial" panose="020B0604020202020204" pitchFamily="34" charset="0"/>
              </a:rPr>
              <a:t>  </a:t>
            </a:r>
            <a:endParaRPr lang="en-US" sz="100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9298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52400" y="228600"/>
            <a:ext cx="8382000" cy="1143000"/>
          </a:xfrm>
          <a:effectLst>
            <a:outerShdw blurRad="50800" dist="38100" dir="8100000" algn="tr" rotWithShape="0">
              <a:schemeClr val="accent5">
                <a:lumMod val="60000"/>
                <a:lumOff val="40000"/>
                <a:alpha val="40000"/>
              </a:schemeClr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cs typeface="Arial" panose="020B0604020202020204" pitchFamily="34" charset="0"/>
              </a:rPr>
              <a:t>    </a:t>
            </a:r>
            <a:r>
              <a:rPr lang="en-US" sz="4900" b="1" dirty="0" smtClean="0">
                <a:solidFill>
                  <a:schemeClr val="tx2"/>
                </a:solidFill>
                <a:latin typeface="Helvetica" pitchFamily="34" charset="0"/>
                <a:cs typeface="Arial" panose="020B0604020202020204" pitchFamily="34" charset="0"/>
              </a:rPr>
              <a:t>What You Will Learn Today </a:t>
            </a:r>
            <a:endParaRPr lang="en-US" sz="4900" b="1" dirty="0">
              <a:solidFill>
                <a:schemeClr val="tx2"/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4294967295"/>
          </p:nvPr>
        </p:nvSpPr>
        <p:spPr>
          <a:xfrm>
            <a:off x="914400" y="1676400"/>
            <a:ext cx="8229600" cy="5257800"/>
          </a:xfrm>
        </p:spPr>
        <p:txBody>
          <a:bodyPr>
            <a:normAutofit/>
          </a:bodyPr>
          <a:lstStyle/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Advantages 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Limitations 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Shortcut and Menu Bar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New Hire Enrollment Procedures 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cs typeface="Arial" panose="020B0604020202020204" pitchFamily="34" charset="0"/>
              </a:rPr>
              <a:t>Transfer Procedures 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Midyear Enrollment/Change Procedures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Termination Procedures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Correction Procedures</a:t>
            </a:r>
          </a:p>
          <a:p>
            <a:pPr marL="347472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dirty="0" smtClean="0">
                <a:cs typeface="Arial" panose="020B0604020202020204" pitchFamily="34" charset="0"/>
              </a:rPr>
              <a:t>Registration Procedures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078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422" y="304800"/>
            <a:ext cx="8010728" cy="762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cs typeface="Arial" panose="020B0604020202020204" pitchFamily="34" charset="0"/>
              </a:rPr>
              <a:t> </a:t>
            </a:r>
            <a:r>
              <a:rPr lang="en-US" sz="4900" b="1" dirty="0" smtClean="0">
                <a:solidFill>
                  <a:schemeClr val="tx2"/>
                </a:solidFill>
                <a:latin typeface="Helvetica" pitchFamily="34" charset="0"/>
                <a:cs typeface="Arial" panose="020B0604020202020204" pitchFamily="34" charset="0"/>
              </a:rPr>
              <a:t>Advantages</a:t>
            </a: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  <a:cs typeface="Arial" panose="020B0604020202020204" pitchFamily="34" charset="0"/>
              </a:rPr>
              <a:t> of Using the Web </a:t>
            </a:r>
            <a:endParaRPr lang="en-US" b="1" dirty="0">
              <a:solidFill>
                <a:schemeClr val="tx2"/>
              </a:solidFill>
              <a:latin typeface="Helvetica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802550" y="1447800"/>
            <a:ext cx="7848600" cy="5334000"/>
          </a:xfrm>
        </p:spPr>
        <p:txBody>
          <a:bodyPr>
            <a:normAutofit/>
          </a:bodyPr>
          <a:lstStyle/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Employee and dependent coverage information available at your fingertips.</a:t>
            </a:r>
          </a:p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Instant access to view, add or change coverage and personal information. </a:t>
            </a:r>
          </a:p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No need to submit enrollment, change or termination forms.</a:t>
            </a:r>
          </a:p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View and/or print bills.</a:t>
            </a:r>
          </a:p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Print confirmation statements on demand. </a:t>
            </a:r>
          </a:p>
          <a:p>
            <a:pPr marL="347472" lvl="1" indent="-347472" algn="l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chemeClr val="tx1"/>
                </a:solidFill>
                <a:cs typeface="Arial" panose="020B0604020202020204" pitchFamily="34" charset="0"/>
              </a:rPr>
              <a:t>Enrollment Wizard.</a:t>
            </a:r>
          </a:p>
        </p:txBody>
      </p:sp>
    </p:spTree>
    <p:extLst>
      <p:ext uri="{BB962C8B-B14F-4D97-AF65-F5344CB8AC3E}">
        <p14:creationId xmlns:p14="http://schemas.microsoft.com/office/powerpoint/2010/main" val="3386350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85800" y="381000"/>
            <a:ext cx="366638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1F497D"/>
                </a:solidFill>
                <a:latin typeface="Helvetica" pitchFamily="34" charset="0"/>
                <a:ea typeface="+mj-ea"/>
                <a:cs typeface="Arial" panose="020B0604020202020204" pitchFamily="34" charset="0"/>
              </a:rPr>
              <a:t>Limitations</a:t>
            </a:r>
            <a:r>
              <a:rPr lang="en-US" sz="4400" b="1" dirty="0" smtClean="0">
                <a:solidFill>
                  <a:srgbClr val="1F497D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  <a:ea typeface="+mj-ea"/>
                <a:cs typeface="Arial" panose="020B0604020202020204" pitchFamily="34" charset="0"/>
              </a:rPr>
              <a:t> 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38200" y="1524000"/>
            <a:ext cx="7651724" cy="417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EGID Administrative Rules still apply. </a:t>
            </a:r>
          </a:p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ESS is for current employees of education and local </a:t>
            </a:r>
            <a:r>
              <a:rPr lang="en-US" sz="3000" dirty="0">
                <a:solidFill>
                  <a:prstClr val="black"/>
                </a:solidFill>
                <a:cs typeface="Arial" panose="020B0604020202020204" pitchFamily="34" charset="0"/>
              </a:rPr>
              <a:t>g</a:t>
            </a: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overnment entities.</a:t>
            </a:r>
          </a:p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Upgrade to Microsoft Internet Explorer 11 for optimal use (or use compatible Google Chrome or Firefox).</a:t>
            </a:r>
          </a:p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Access limited to registered Insurance Coordinators. </a:t>
            </a:r>
          </a:p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Some forms need to be sent to EGID. </a:t>
            </a:r>
          </a:p>
          <a:p>
            <a:pPr marL="347472" lvl="1" indent="-347472"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>
                <a:solidFill>
                  <a:prstClr val="black"/>
                </a:solidFill>
                <a:cs typeface="Arial" panose="020B0604020202020204" pitchFamily="34" charset="0"/>
              </a:rPr>
              <a:t>210-Day Eligibility Window. </a:t>
            </a:r>
            <a:endParaRPr lang="en-US" sz="30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073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3400" y="0"/>
            <a:ext cx="8610600" cy="167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 smtClean="0">
                <a:solidFill>
                  <a:schemeClr val="tx2"/>
                </a:solidFill>
                <a:latin typeface="Helvetica" pitchFamily="34" charset="0"/>
              </a:rPr>
              <a:t>210-Day Eligibility Window</a:t>
            </a:r>
            <a:endParaRPr lang="en-US" sz="4400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484087"/>
              </p:ext>
            </p:extLst>
          </p:nvPr>
        </p:nvGraphicFramePr>
        <p:xfrm>
          <a:off x="626853" y="1066800"/>
          <a:ext cx="8305800" cy="4399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4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5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Today's Date = 01/24/2018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B w="38100" cmpd="sng"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45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2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Acceptable Effective Dates</a:t>
                      </a:r>
                      <a:endParaRPr kumimoji="0" 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12/1/2017, 1/1/2018, 2/1/2018, 3/1/2018, 4/1/2018, 5/1/2018, 6/1/2018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507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1 month retro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Current Month</a:t>
                      </a:r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cs typeface="Aharoni" panose="02010803020104030203" pitchFamily="2" charset="-79"/>
                        </a:rPr>
                        <a:t>5 months in the future </a:t>
                      </a:r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5077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anchor="b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u="none" strike="noStrike" cap="none" spc="300" normalizeH="0" baseline="0" dirty="0" smtClean="0">
                          <a:ln>
                            <a:noFill/>
                          </a:ln>
                          <a:effectLst/>
                          <a:latin typeface="+mn-lt"/>
                          <a:cs typeface="Aharoni" panose="02010803020104030203" pitchFamily="2" charset="-79"/>
                        </a:rPr>
                        <a:t>01/01/2018</a:t>
                      </a:r>
                      <a:endParaRPr kumimoji="0" lang="en-US" sz="2000" b="1" i="0" u="none" strike="noStrike" cap="none" spc="30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cs typeface="Aharoni" panose="02010803020104030203" pitchFamily="2" charset="-79"/>
                      </a:endParaRPr>
                    </a:p>
                  </a:txBody>
                  <a:tcPr anchor="ctr" horzOverflow="overflow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haroni" panose="02010803020104030203" pitchFamily="2" charset="-79"/>
                        <a:cs typeface="Aharoni" panose="02010803020104030203" pitchFamily="2" charset="-79"/>
                      </a:endParaRPr>
                    </a:p>
                  </a:txBody>
                  <a:tcPr anchor="b" horzOverflow="overflow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451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 horzOverflow="overflow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b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234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800" b="1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Acceptable Termination Dates</a:t>
                      </a:r>
                      <a:endParaRPr kumimoji="0" lang="en-US" sz="1400" u="none" strike="noStrike" cap="none" normalizeH="0" baseline="0" dirty="0" smtClean="0">
                        <a:ln>
                          <a:noFill/>
                        </a:ln>
                        <a:effectLst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11/30/2017, 12/31/2017, 1/31/2018, 2/28/2018, 3/31/2018, 4/30/2018, 5/31/2018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ight Arrow 5"/>
          <p:cNvSpPr/>
          <p:nvPr/>
        </p:nvSpPr>
        <p:spPr>
          <a:xfrm>
            <a:off x="4475672" y="3840969"/>
            <a:ext cx="428732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Left Arrow 6"/>
          <p:cNvSpPr/>
          <p:nvPr/>
        </p:nvSpPr>
        <p:spPr>
          <a:xfrm>
            <a:off x="762000" y="3856123"/>
            <a:ext cx="15589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4157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609600" y="-35560"/>
            <a:ext cx="6934200" cy="148336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Required Forms </a:t>
            </a:r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09600" y="1828800"/>
            <a:ext cx="8534401" cy="4267201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/>
              <a:t>Beneficiary Designation Form – Mail or fax to EGID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/>
              <a:t>Disabled Dependent Assessment –</a:t>
            </a:r>
            <a:r>
              <a:rPr lang="en-US" sz="3000" dirty="0"/>
              <a:t> </a:t>
            </a:r>
            <a:r>
              <a:rPr lang="en-US" sz="3000" dirty="0" smtClean="0"/>
              <a:t>Mail or fax </a:t>
            </a:r>
            <a:r>
              <a:rPr lang="en-US" sz="3000" dirty="0"/>
              <a:t>to EGID </a:t>
            </a:r>
            <a:endParaRPr lang="en-US" sz="3000" b="1" dirty="0" smtClean="0"/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/>
              <a:t>Application for Coverage for Other Dependent </a:t>
            </a:r>
            <a:r>
              <a:rPr lang="en-US" sz="3000" dirty="0"/>
              <a:t>Children </a:t>
            </a:r>
            <a:r>
              <a:rPr lang="en-US" sz="3000" dirty="0" smtClean="0"/>
              <a:t>– Mail or fax </a:t>
            </a:r>
            <a:r>
              <a:rPr lang="en-US" sz="3000" dirty="0"/>
              <a:t>to EGID</a:t>
            </a:r>
            <a:endParaRPr lang="en-US" sz="3000" dirty="0" smtClean="0"/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/>
              <a:t>Life Insurance </a:t>
            </a:r>
            <a:r>
              <a:rPr lang="en-US" sz="3000" dirty="0"/>
              <a:t>Application </a:t>
            </a:r>
            <a:r>
              <a:rPr lang="en-US" sz="3000" dirty="0" smtClean="0"/>
              <a:t>– Mail to EGID</a:t>
            </a:r>
            <a:r>
              <a:rPr lang="en-US" sz="3000" b="1" dirty="0" smtClean="0"/>
              <a:t>    </a:t>
            </a:r>
          </a:p>
          <a:p>
            <a:pPr>
              <a:lnSpc>
                <a:spcPct val="80000"/>
              </a:lnSpc>
              <a:spcBef>
                <a:spcPts val="600"/>
              </a:spcBef>
              <a:buClr>
                <a:srgbClr val="FF0000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3000" dirty="0" smtClean="0"/>
              <a:t>Spousal </a:t>
            </a:r>
            <a:r>
              <a:rPr lang="en-US" sz="3000" dirty="0"/>
              <a:t>Exclusion – </a:t>
            </a:r>
            <a:r>
              <a:rPr lang="en-US" sz="3000" dirty="0" smtClean="0"/>
              <a:t>Keep on file</a:t>
            </a:r>
            <a:r>
              <a:rPr lang="en-US" sz="3000" b="1" dirty="0" smtClean="0"/>
              <a:t> </a:t>
            </a:r>
            <a:endParaRPr lang="en-US" sz="3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		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38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33400" y="-76200"/>
            <a:ext cx="8391728" cy="9906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srgbClr val="C00000">
                      <a:alpha val="40000"/>
                    </a:srgbClr>
                  </a:outerShdw>
                </a:effectLst>
                <a:latin typeface="Helvetica" pitchFamily="34" charset="0"/>
              </a:rPr>
              <a:t> </a:t>
            </a:r>
            <a:r>
              <a:rPr lang="en-US" b="1" dirty="0" smtClean="0">
                <a:solidFill>
                  <a:schemeClr val="tx2"/>
                </a:solidFill>
                <a:latin typeface="Helvetica" pitchFamily="34" charset="0"/>
              </a:rPr>
              <a:t>Contract vs Period</a:t>
            </a:r>
            <a:endParaRPr lang="en-US" b="1" dirty="0">
              <a:solidFill>
                <a:schemeClr val="tx2"/>
              </a:solidFill>
              <a:latin typeface="Helvetica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38200" y="838200"/>
            <a:ext cx="8153400" cy="5562600"/>
          </a:xfrm>
        </p:spPr>
        <p:txBody>
          <a:bodyPr>
            <a:normAutofit fontScale="47500" lnSpcReduction="20000"/>
          </a:bodyPr>
          <a:lstStyle/>
          <a:p>
            <a:pPr lvl="0">
              <a:spcBef>
                <a:spcPts val="600"/>
              </a:spcBef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</a:pPr>
            <a:endParaRPr lang="en-US" sz="5900" dirty="0" smtClean="0">
              <a:solidFill>
                <a:prstClr val="black"/>
              </a:solidFill>
            </a:endParaRPr>
          </a:p>
          <a:p>
            <a:pPr marL="347472" lvl="0" indent="-347472">
              <a:spcBef>
                <a:spcPts val="600"/>
              </a:spcBef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5900" dirty="0" smtClean="0">
                <a:solidFill>
                  <a:prstClr val="black"/>
                </a:solidFill>
              </a:rPr>
              <a:t>A contract </a:t>
            </a:r>
            <a:r>
              <a:rPr lang="en-US" sz="5900" dirty="0">
                <a:solidFill>
                  <a:prstClr val="black"/>
                </a:solidFill>
              </a:rPr>
              <a:t>begins when the employee enrolls in benefits and does not </a:t>
            </a:r>
            <a:r>
              <a:rPr lang="en-US" sz="5900" dirty="0" smtClean="0">
                <a:solidFill>
                  <a:prstClr val="black"/>
                </a:solidFill>
              </a:rPr>
              <a:t>end </a:t>
            </a:r>
            <a:r>
              <a:rPr lang="en-US" sz="5900" dirty="0">
                <a:solidFill>
                  <a:prstClr val="black"/>
                </a:solidFill>
              </a:rPr>
              <a:t>until the IC terminates </a:t>
            </a:r>
            <a:r>
              <a:rPr lang="en-US" sz="5900" dirty="0" smtClean="0">
                <a:solidFill>
                  <a:prstClr val="black"/>
                </a:solidFill>
              </a:rPr>
              <a:t>coverage.</a:t>
            </a:r>
          </a:p>
          <a:p>
            <a:pPr marL="347472" lvl="0" indent="-347472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endParaRPr lang="en-US" sz="1700" dirty="0" smtClean="0">
              <a:solidFill>
                <a:prstClr val="black"/>
              </a:solidFill>
            </a:endParaRPr>
          </a:p>
          <a:p>
            <a:pPr marL="347472" indent="-347472">
              <a:spcBef>
                <a:spcPts val="600"/>
              </a:spcBef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5900" dirty="0" smtClean="0"/>
              <a:t>A period is a block of time in which elected benefits and covered dependents stay the same within the contract.</a:t>
            </a:r>
          </a:p>
          <a:p>
            <a:pPr marL="347472" indent="-347472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endParaRPr lang="en-US" sz="1700" dirty="0" smtClean="0"/>
          </a:p>
          <a:p>
            <a:pPr marL="347472" indent="-347472">
              <a:spcBef>
                <a:spcPts val="600"/>
              </a:spcBef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5900" dirty="0" smtClean="0"/>
              <a:t>A period starts on the effective date of coverage and continues until coverage changes or terminates.</a:t>
            </a:r>
          </a:p>
          <a:p>
            <a:pPr marL="347472" indent="-347472">
              <a:spcBef>
                <a:spcPts val="600"/>
              </a:spcBef>
              <a:buClr>
                <a:srgbClr val="FF0000"/>
              </a:buClr>
              <a:buSzPct val="80000"/>
              <a:buNone/>
            </a:pPr>
            <a:endParaRPr lang="en-US" sz="1700" dirty="0" smtClean="0"/>
          </a:p>
          <a:p>
            <a:pPr marL="347472" indent="-347472">
              <a:spcBef>
                <a:spcPts val="600"/>
              </a:spcBef>
              <a:buClr>
                <a:srgbClr val="FF0000"/>
              </a:buClr>
              <a:buSzPct val="80000"/>
              <a:buFont typeface="Wingdings" panose="05000000000000000000" pitchFamily="2" charset="2"/>
              <a:buChar char="§"/>
            </a:pPr>
            <a:r>
              <a:rPr lang="en-US" sz="5900" dirty="0" smtClean="0"/>
              <a:t>A new period must be started when benefits or dependents are added or dropped.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94494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17948</TotalTime>
  <Words>876</Words>
  <Application>Microsoft Office PowerPoint</Application>
  <PresentationFormat>On-screen Show (4:3)</PresentationFormat>
  <Paragraphs>260</Paragraphs>
  <Slides>22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Aharoni</vt:lpstr>
      <vt:lpstr>Arial</vt:lpstr>
      <vt:lpstr>Calibri</vt:lpstr>
      <vt:lpstr>Helvetica</vt:lpstr>
      <vt:lpstr>Wingdings</vt:lpstr>
      <vt:lpstr>Office Theme</vt:lpstr>
      <vt:lpstr>PowerPoint Presentation</vt:lpstr>
      <vt:lpstr>PowerPoint Presentation</vt:lpstr>
      <vt:lpstr> Web Support Team</vt:lpstr>
      <vt:lpstr>    What You Will Learn Today </vt:lpstr>
      <vt:lpstr> Advantages of Using the Web </vt:lpstr>
      <vt:lpstr>PowerPoint Presentation</vt:lpstr>
      <vt:lpstr> </vt:lpstr>
      <vt:lpstr>Required Forms </vt:lpstr>
      <vt:lpstr> Contract vs Period</vt:lpstr>
      <vt:lpstr>  </vt:lpstr>
      <vt:lpstr>  </vt:lpstr>
      <vt:lpstr>  </vt:lpstr>
      <vt:lpstr>  </vt:lpstr>
      <vt:lpstr>  </vt:lpstr>
      <vt:lpstr>PowerPoint Presentation</vt:lpstr>
      <vt:lpstr>  </vt:lpstr>
      <vt:lpstr>  </vt:lpstr>
      <vt:lpstr>  </vt:lpstr>
      <vt:lpstr>  </vt:lpstr>
      <vt:lpstr>PowerPoint Presentation</vt:lpstr>
      <vt:lpstr> Registration </vt:lpstr>
      <vt:lpstr>Thank You for Attending </vt:lpstr>
    </vt:vector>
  </TitlesOfParts>
  <Company>OSEEGIB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SPRING TRAINING</dc:title>
  <dc:creator>IT</dc:creator>
  <cp:lastModifiedBy>Zach Dawson</cp:lastModifiedBy>
  <cp:revision>610</cp:revision>
  <cp:lastPrinted>2018-01-24T17:10:31Z</cp:lastPrinted>
  <dcterms:created xsi:type="dcterms:W3CDTF">2013-02-15T21:47:35Z</dcterms:created>
  <dcterms:modified xsi:type="dcterms:W3CDTF">2018-01-31T20:58:23Z</dcterms:modified>
</cp:coreProperties>
</file>